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6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5143500" type="screen16x9"/>
  <p:notesSz cx="6858000" cy="9144000"/>
  <p:embeddedFontLst>
    <p:embeddedFont>
      <p:font typeface="Century Schoolbook" panose="02040604050505020304" pitchFamily="18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8"/>
    <p:restoredTop sz="94674"/>
  </p:normalViewPr>
  <p:slideViewPr>
    <p:cSldViewPr snapToGrid="0">
      <p:cViewPr>
        <p:scale>
          <a:sx n="102" d="100"/>
          <a:sy n="102" d="100"/>
        </p:scale>
        <p:origin x="2880" y="17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both do title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db3dacc891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db3dacc891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Shayan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691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db3dacc891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db3dacc891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db3dacc891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db3dacc891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Ethan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db3bf80dd2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db3bf80dd2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Shayan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Todo: Make fully connected mlp with similar number of weights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figure to show why it fails?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db3bf80dd2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db3bf80dd2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Shayan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Todo: Make fully connected mlp with similar number of weights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figure to show why it fails?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b3dacc891_2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db3dacc891_2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Shayan</a:t>
            </a:r>
            <a:r>
              <a:rPr lang="en" dirty="0"/>
              <a:t>\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introduce what figure means,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Move earlier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db3bf80dd2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db3bf80dd2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595959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Ethan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595959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problem with opt landscape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595959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entury Schoolbook"/>
              <a:buChar char="-"/>
            </a:pPr>
            <a:r>
              <a:rPr lang="en" sz="1800" dirty="0">
                <a:solidFill>
                  <a:srgbClr val="595959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We didn’t show the generalization (did we?) (we didn’t use the information bottleneck of auto encoders (did we?)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entury Schoolbook"/>
              <a:buChar char="-"/>
            </a:pPr>
            <a:r>
              <a:rPr lang="en" sz="1800" dirty="0">
                <a:solidFill>
                  <a:srgbClr val="595959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limit of </a:t>
            </a:r>
            <a:r>
              <a:rPr lang="en" sz="1800" dirty="0" err="1">
                <a:solidFill>
                  <a:srgbClr val="595959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lmax</a:t>
            </a:r>
            <a:endParaRPr lang="en" sz="1800" dirty="0">
              <a:solidFill>
                <a:srgbClr val="595959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db3dacc891_2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db3dacc891_2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Ethan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db3bf80dd2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db3bf80dd2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db3bf80dd2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db3bf80dd2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b3bf80dd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b3bf80dd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Object generation is crucial to stuff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Objects have a canonical pose, not have to do augmentation with all rotations in SO3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SO3 equivariant network so that you can feed in a little data regardless of pose, and generate a diverse set of shapes.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db3dacc89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db3dacc891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test the feasibility of the problem, we restrict our domain to interpolation between rectangular prisms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db3dacc891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db3dacc891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test the feasibility of the problem, we restrict our domain to interpolation between rectangular prisms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idea is to separate the rotation and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db3dacc891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db3dacc891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Tricky to generate large models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test the feasibility of the problem, we restrict our domain to interpolation in an autoencoder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b3bf80dd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b3bf80dd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Shayan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Given a set of boxes, want to generate new boxes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db3bf80dd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db3bf80dd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db3dacc891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db3dacc891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Ethan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Some way to represent shapes such that an SO3 equivariant network can perform reconstruction.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 uniform distribution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db3dacc891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db3dacc891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Shayan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on Spherical CNN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size layer, we define lmax to be the degree of the representation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max degree of representation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at large, go small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db3bf80dd2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db3bf80dd2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Shayan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db3dacc891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db3dacc891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Ethan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Schoolbook"/>
              <a:buNone/>
              <a:defRPr sz="2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Schoolbook"/>
              <a:buNone/>
              <a:defRPr sz="2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Schoolbook"/>
              <a:buNone/>
              <a:defRPr sz="2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Schoolbook"/>
              <a:buNone/>
              <a:defRPr sz="2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Schoolbook"/>
              <a:buNone/>
              <a:defRPr sz="2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Schoolbook"/>
              <a:buNone/>
              <a:defRPr sz="2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Schoolbook"/>
              <a:buNone/>
              <a:defRPr sz="2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Schoolbook"/>
              <a:buNone/>
              <a:defRPr sz="2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Schoolbook"/>
              <a:buNone/>
              <a:defRPr sz="2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entury Schoolbook"/>
              <a:buChar char="●"/>
              <a:defRPr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entury Schoolbook"/>
              <a:buChar char="○"/>
              <a:defRPr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entury Schoolbook"/>
              <a:buChar char="■"/>
              <a:defRPr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entury Schoolbook"/>
              <a:buChar char="●"/>
              <a:defRPr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entury Schoolbook"/>
              <a:buChar char="○"/>
              <a:defRPr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entury Schoolbook"/>
              <a:buChar char="■"/>
              <a:defRPr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entury Schoolbook"/>
              <a:buChar char="●"/>
              <a:defRPr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entury Schoolbook"/>
              <a:buChar char="○"/>
              <a:defRPr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entury Schoolbook"/>
              <a:buChar char="■"/>
              <a:defRPr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0.png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2.png"/><Relationship Id="rId12" Type="http://schemas.openxmlformats.org/officeDocument/2006/relationships/image" Target="../media/image26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1.png"/><Relationship Id="rId11" Type="http://schemas.openxmlformats.org/officeDocument/2006/relationships/image" Target="../media/image25.png"/><Relationship Id="rId5" Type="http://schemas.openxmlformats.org/officeDocument/2006/relationships/image" Target="../media/image27.png"/><Relationship Id="rId10" Type="http://schemas.openxmlformats.org/officeDocument/2006/relationships/image" Target="../media/image29.png"/><Relationship Id="rId4" Type="http://schemas.openxmlformats.org/officeDocument/2006/relationships/notesSlide" Target="../notesSlides/notesSlide15.xml"/><Relationship Id="rId9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5.png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8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entury Schoolbook"/>
                <a:ea typeface="Century Schoolbook"/>
                <a:cs typeface="Century Schoolbook"/>
                <a:sym typeface="Century Schoolbook"/>
              </a:rPr>
              <a:t>Ethan Chun and Shayan Pardis</a:t>
            </a:r>
            <a:endParaRPr sz="210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4080">
                <a:latin typeface="Century Schoolbook"/>
                <a:ea typeface="Century Schoolbook"/>
                <a:cs typeface="Century Schoolbook"/>
                <a:sym typeface="Century Schoolbook"/>
              </a:rPr>
              <a:t>Novel Shape Generation with</a:t>
            </a:r>
            <a:endParaRPr sz="408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>
                <a:latin typeface="Century Schoolbook"/>
                <a:ea typeface="Century Schoolbook"/>
                <a:cs typeface="Century Schoolbook"/>
                <a:sym typeface="Century Schoolbook"/>
              </a:rPr>
              <a:t>SO(3)-Equivariant Auto-Encoders</a:t>
            </a:r>
            <a:endParaRPr sz="408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6750" y="4047575"/>
            <a:ext cx="1611350" cy="85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76275" y="3992525"/>
            <a:ext cx="3456027" cy="90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Audio 9">
            <a:extLst>
              <a:ext uri="{FF2B5EF4-FFF2-40B4-BE49-F238E27FC236}">
                <a16:creationId xmlns:a16="http://schemas.microsoft.com/office/drawing/2014/main" id="{39E4C867-5843-A317-D48C-1BF161E66A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21"/>
    </mc:Choice>
    <mc:Fallback>
      <p:transition spd="slow" advTm="8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Method: Interpolation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3F3FA9-A9E0-D16E-1E96-C7BA4DBDE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285" y="2984430"/>
            <a:ext cx="7905180" cy="1792657"/>
          </a:xfrm>
          <a:prstGeom prst="rect">
            <a:avLst/>
          </a:prstGeom>
        </p:spPr>
      </p:pic>
      <p:pic>
        <p:nvPicPr>
          <p:cNvPr id="10" name="Google Shape;173;p26">
            <a:extLst>
              <a:ext uri="{FF2B5EF4-FFF2-40B4-BE49-F238E27FC236}">
                <a16:creationId xmlns:a16="http://schemas.microsoft.com/office/drawing/2014/main" id="{210247E4-9773-EDA8-4509-6E97C59F9BA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34961" y="1827127"/>
            <a:ext cx="678000" cy="663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74;p26">
            <a:extLst>
              <a:ext uri="{FF2B5EF4-FFF2-40B4-BE49-F238E27FC236}">
                <a16:creationId xmlns:a16="http://schemas.microsoft.com/office/drawing/2014/main" id="{563942D1-F9C0-6F80-98FB-6A79065A807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1468074">
            <a:off x="4795773" y="286811"/>
            <a:ext cx="749700" cy="745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76;p26">
            <a:extLst>
              <a:ext uri="{FF2B5EF4-FFF2-40B4-BE49-F238E27FC236}">
                <a16:creationId xmlns:a16="http://schemas.microsoft.com/office/drawing/2014/main" id="{CC69A0FC-FF0A-FA5F-21B5-E5F1FD0738C2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51080" y="404017"/>
            <a:ext cx="830325" cy="75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92;p26">
            <a:extLst>
              <a:ext uri="{FF2B5EF4-FFF2-40B4-BE49-F238E27FC236}">
                <a16:creationId xmlns:a16="http://schemas.microsoft.com/office/drawing/2014/main" id="{73C73308-5244-701C-A56D-F8E53DD0EC59}"/>
              </a:ext>
            </a:extLst>
          </p:cNvPr>
          <p:cNvSpPr/>
          <p:nvPr/>
        </p:nvSpPr>
        <p:spPr>
          <a:xfrm rot="-5316193">
            <a:off x="3615197" y="-481266"/>
            <a:ext cx="3212154" cy="5311976"/>
          </a:xfrm>
          <a:prstGeom prst="arc">
            <a:avLst>
              <a:gd name="adj1" fmla="val 1321724"/>
              <a:gd name="adj2" fmla="val 5603166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14" name="Google Shape;193;p26">
            <a:extLst>
              <a:ext uri="{FF2B5EF4-FFF2-40B4-BE49-F238E27FC236}">
                <a16:creationId xmlns:a16="http://schemas.microsoft.com/office/drawing/2014/main" id="{934BA253-3B4B-A4A5-F917-011F0C2BB93E}"/>
              </a:ext>
            </a:extLst>
          </p:cNvPr>
          <p:cNvCxnSpPr>
            <a:cxnSpLocks/>
            <a:endCxn id="13" idx="0"/>
          </p:cNvCxnSpPr>
          <p:nvPr/>
        </p:nvCxnSpPr>
        <p:spPr>
          <a:xfrm flipV="1">
            <a:off x="4201082" y="630511"/>
            <a:ext cx="1689249" cy="1671969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194;p26">
            <a:extLst>
              <a:ext uri="{FF2B5EF4-FFF2-40B4-BE49-F238E27FC236}">
                <a16:creationId xmlns:a16="http://schemas.microsoft.com/office/drawing/2014/main" id="{637DE4E4-7E82-5867-249F-D393084E2D82}"/>
              </a:ext>
            </a:extLst>
          </p:cNvPr>
          <p:cNvCxnSpPr>
            <a:cxnSpLocks/>
          </p:cNvCxnSpPr>
          <p:nvPr/>
        </p:nvCxnSpPr>
        <p:spPr>
          <a:xfrm>
            <a:off x="4181344" y="2279300"/>
            <a:ext cx="3716794" cy="59089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29" name="Audio 128">
            <a:extLst>
              <a:ext uri="{FF2B5EF4-FFF2-40B4-BE49-F238E27FC236}">
                <a16:creationId xmlns:a16="http://schemas.microsoft.com/office/drawing/2014/main" id="{46129D19-48F4-4269-D956-2EB3B09778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95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42"/>
    </mc:Choice>
    <mc:Fallback>
      <p:transition spd="slow" advTm="36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Reconstruction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612" y="1234875"/>
            <a:ext cx="8314776" cy="366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Audio 8">
            <a:extLst>
              <a:ext uri="{FF2B5EF4-FFF2-40B4-BE49-F238E27FC236}">
                <a16:creationId xmlns:a16="http://schemas.microsoft.com/office/drawing/2014/main" id="{31705E97-55A6-53FC-13A4-6DF20F396A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17"/>
    </mc:Choice>
    <mc:Fallback>
      <p:transition spd="slow" advTm="16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Interpolation (the curse of l &gt; 1)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4"/>
          <p:cNvSpPr txBox="1"/>
          <p:nvPr/>
        </p:nvSpPr>
        <p:spPr>
          <a:xfrm>
            <a:off x="0" y="3191525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Equivariant Interpolation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2" name="Google Shape;152;p24"/>
          <p:cNvSpPr txBox="1"/>
          <p:nvPr/>
        </p:nvSpPr>
        <p:spPr>
          <a:xfrm>
            <a:off x="0" y="1515125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Linear Interpolation</a:t>
            </a:r>
            <a:endParaRPr sz="1800" dirty="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53" name="Google Shape;153;p24"/>
          <p:cNvPicPr preferRelativeResize="0"/>
          <p:nvPr/>
        </p:nvPicPr>
        <p:blipFill rotWithShape="1">
          <a:blip r:embed="rId5">
            <a:alphaModFix/>
          </a:blip>
          <a:srcRect b="47019"/>
          <a:stretch/>
        </p:blipFill>
        <p:spPr>
          <a:xfrm>
            <a:off x="152400" y="3638550"/>
            <a:ext cx="8839200" cy="1170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4"/>
          <p:cNvPicPr preferRelativeResize="0"/>
          <p:nvPr/>
        </p:nvPicPr>
        <p:blipFill rotWithShape="1">
          <a:blip r:embed="rId5">
            <a:alphaModFix/>
          </a:blip>
          <a:srcRect t="53198"/>
          <a:stretch/>
        </p:blipFill>
        <p:spPr>
          <a:xfrm>
            <a:off x="152400" y="2035300"/>
            <a:ext cx="8839200" cy="1034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DC09E0B-3BA7-4897-138F-01C15112EF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700" y="3127969"/>
            <a:ext cx="2824793" cy="640578"/>
          </a:xfrm>
          <a:prstGeom prst="rect">
            <a:avLst/>
          </a:prstGeom>
        </p:spPr>
      </p:pic>
      <p:pic>
        <p:nvPicPr>
          <p:cNvPr id="49" name="Audio 48">
            <a:extLst>
              <a:ext uri="{FF2B5EF4-FFF2-40B4-BE49-F238E27FC236}">
                <a16:creationId xmlns:a16="http://schemas.microsoft.com/office/drawing/2014/main" id="{70E9AF47-864C-DD27-7CD3-691133A8AA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04"/>
    </mc:Choice>
    <mc:Fallback>
      <p:transition spd="slow" advTm="43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5"/>
          <p:cNvPicPr preferRelativeResize="0"/>
          <p:nvPr/>
        </p:nvPicPr>
        <p:blipFill rotWithShape="1">
          <a:blip r:embed="rId5">
            <a:alphaModFix/>
          </a:blip>
          <a:srcRect b="47019"/>
          <a:stretch/>
        </p:blipFill>
        <p:spPr>
          <a:xfrm>
            <a:off x="152400" y="3638550"/>
            <a:ext cx="8839200" cy="1170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 rotWithShape="1">
          <a:blip r:embed="rId5">
            <a:alphaModFix/>
          </a:blip>
          <a:srcRect t="53198"/>
          <a:stretch/>
        </p:blipFill>
        <p:spPr>
          <a:xfrm>
            <a:off x="152400" y="2035300"/>
            <a:ext cx="8839200" cy="103419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Interpolation (l = 1)</a:t>
            </a:r>
            <a:endParaRPr/>
          </a:p>
        </p:txBody>
      </p:sp>
      <p:pic>
        <p:nvPicPr>
          <p:cNvPr id="162" name="Google Shape;16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3638550"/>
            <a:ext cx="8839200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1400" y="1958975"/>
            <a:ext cx="8839200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5"/>
          <p:cNvSpPr txBox="1"/>
          <p:nvPr/>
        </p:nvSpPr>
        <p:spPr>
          <a:xfrm>
            <a:off x="0" y="3191525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Equivariant Interpolation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65" name="Google Shape;165;p25"/>
          <p:cNvSpPr txBox="1"/>
          <p:nvPr/>
        </p:nvSpPr>
        <p:spPr>
          <a:xfrm>
            <a:off x="0" y="1515125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Linear Interpolation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66" name="Google Shape;166;p25"/>
          <p:cNvSpPr txBox="1"/>
          <p:nvPr/>
        </p:nvSpPr>
        <p:spPr>
          <a:xfrm>
            <a:off x="0" y="3191525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Equivariant Interpolation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67" name="Google Shape;167;p25"/>
          <p:cNvSpPr txBox="1"/>
          <p:nvPr/>
        </p:nvSpPr>
        <p:spPr>
          <a:xfrm>
            <a:off x="0" y="1515125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Linear Interpolation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44" name="Audio 43">
            <a:extLst>
              <a:ext uri="{FF2B5EF4-FFF2-40B4-BE49-F238E27FC236}">
                <a16:creationId xmlns:a16="http://schemas.microsoft.com/office/drawing/2014/main" id="{3DAB5CFC-F81D-D618-7BCE-2AE54EC786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06"/>
    </mc:Choice>
    <mc:Fallback>
      <p:transition spd="slow" advTm="49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1475" y="2851784"/>
            <a:ext cx="1056050" cy="857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36286" y="3236285"/>
            <a:ext cx="678000" cy="663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1468074">
            <a:off x="802423" y="1348037"/>
            <a:ext cx="749700" cy="745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477442">
            <a:off x="6782383" y="1657237"/>
            <a:ext cx="1016844" cy="74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32501" y="2140451"/>
            <a:ext cx="830325" cy="75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/>
          <p:nvPr/>
        </p:nvSpPr>
        <p:spPr>
          <a:xfrm rot="-5313277">
            <a:off x="4464511" y="1858325"/>
            <a:ext cx="3330160" cy="3446604"/>
          </a:xfrm>
          <a:prstGeom prst="arc">
            <a:avLst>
              <a:gd name="adj1" fmla="val 18858378"/>
              <a:gd name="adj2" fmla="val 5603166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78" name="Google Shape;178;p26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 rot="-2834227">
            <a:off x="10424653" y="2727337"/>
            <a:ext cx="749700" cy="745118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6"/>
          <p:cNvSpPr/>
          <p:nvPr/>
        </p:nvSpPr>
        <p:spPr>
          <a:xfrm rot="-1679602">
            <a:off x="-4584269" y="1319748"/>
            <a:ext cx="2389802" cy="2504014"/>
          </a:xfrm>
          <a:prstGeom prst="arc">
            <a:avLst>
              <a:gd name="adj1" fmla="val 18858378"/>
              <a:gd name="adj2" fmla="val 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80" name="Google Shape;18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Results: Interpolation (l = 1)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1" name="Google Shape;181;p26"/>
          <p:cNvCxnSpPr/>
          <p:nvPr/>
        </p:nvCxnSpPr>
        <p:spPr>
          <a:xfrm rot="9120682" flipH="1">
            <a:off x="-3697577" y="1557544"/>
            <a:ext cx="880254" cy="917701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2" name="Google Shape;182;p26"/>
          <p:cNvCxnSpPr/>
          <p:nvPr/>
        </p:nvCxnSpPr>
        <p:spPr>
          <a:xfrm rot="-1679719">
            <a:off x="-3504428" y="2332922"/>
            <a:ext cx="1257778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3" name="Google Shape;183;p26"/>
          <p:cNvCxnSpPr/>
          <p:nvPr/>
        </p:nvCxnSpPr>
        <p:spPr>
          <a:xfrm rot="-1681625">
            <a:off x="-2890798" y="1278070"/>
            <a:ext cx="378600" cy="885354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26"/>
          <p:cNvCxnSpPr>
            <a:endCxn id="177" idx="0"/>
          </p:cNvCxnSpPr>
          <p:nvPr/>
        </p:nvCxnSpPr>
        <p:spPr>
          <a:xfrm rot="10800000">
            <a:off x="4947892" y="2354332"/>
            <a:ext cx="1182600" cy="1355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5" name="Google Shape;185;p26"/>
          <p:cNvCxnSpPr>
            <a:endCxn id="177" idx="2"/>
          </p:cNvCxnSpPr>
          <p:nvPr/>
        </p:nvCxnSpPr>
        <p:spPr>
          <a:xfrm>
            <a:off x="6141053" y="3720149"/>
            <a:ext cx="1704900" cy="26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6" name="Google Shape;186;p26"/>
          <p:cNvCxnSpPr>
            <a:stCxn id="177" idx="0"/>
            <a:endCxn id="177" idx="2"/>
          </p:cNvCxnSpPr>
          <p:nvPr/>
        </p:nvCxnSpPr>
        <p:spPr>
          <a:xfrm>
            <a:off x="4947892" y="2354332"/>
            <a:ext cx="2898000" cy="1392000"/>
          </a:xfrm>
          <a:prstGeom prst="straightConnector1">
            <a:avLst/>
          </a:prstGeom>
          <a:noFill/>
          <a:ln w="762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7" name="Google Shape;187;p26"/>
          <p:cNvSpPr txBox="1"/>
          <p:nvPr/>
        </p:nvSpPr>
        <p:spPr>
          <a:xfrm>
            <a:off x="259725" y="6046350"/>
            <a:ext cx="8406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In small rotations, linear interpolation is almost the same as equivariant interpolation</a:t>
            </a:r>
            <a:endParaRPr sz="16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88" name="Google Shape;188;p26"/>
          <p:cNvPicPr preferRelativeResize="0"/>
          <p:nvPr/>
        </p:nvPicPr>
        <p:blipFill rotWithShape="1">
          <a:blip r:embed="rId11">
            <a:alphaModFix/>
          </a:blip>
          <a:srcRect t="53198"/>
          <a:stretch/>
        </p:blipFill>
        <p:spPr>
          <a:xfrm>
            <a:off x="7750750" y="-1937050"/>
            <a:ext cx="8839200" cy="1034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0883425" y="-395225"/>
            <a:ext cx="8839200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1468074">
            <a:off x="4429110" y="1464737"/>
            <a:ext cx="749700" cy="745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80349" y="3249685"/>
            <a:ext cx="678000" cy="66388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6"/>
          <p:cNvSpPr/>
          <p:nvPr/>
        </p:nvSpPr>
        <p:spPr>
          <a:xfrm rot="-5316193">
            <a:off x="-553603" y="1877951"/>
            <a:ext cx="3212154" cy="3209601"/>
          </a:xfrm>
          <a:prstGeom prst="arc">
            <a:avLst>
              <a:gd name="adj1" fmla="val 1321724"/>
              <a:gd name="adj2" fmla="val 5603166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193" name="Google Shape;193;p26"/>
          <p:cNvCxnSpPr>
            <a:endCxn id="192" idx="0"/>
          </p:cNvCxnSpPr>
          <p:nvPr/>
        </p:nvCxnSpPr>
        <p:spPr>
          <a:xfrm rot="10800000" flipH="1">
            <a:off x="1083157" y="2017334"/>
            <a:ext cx="607500" cy="16188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4" name="Google Shape;194;p26"/>
          <p:cNvCxnSpPr>
            <a:endCxn id="192" idx="2"/>
          </p:cNvCxnSpPr>
          <p:nvPr/>
        </p:nvCxnSpPr>
        <p:spPr>
          <a:xfrm>
            <a:off x="1063419" y="3612954"/>
            <a:ext cx="1587600" cy="252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5" name="Google Shape;195;p26"/>
          <p:cNvCxnSpPr>
            <a:endCxn id="192" idx="2"/>
          </p:cNvCxnSpPr>
          <p:nvPr/>
        </p:nvCxnSpPr>
        <p:spPr>
          <a:xfrm>
            <a:off x="1621419" y="1968954"/>
            <a:ext cx="1029600" cy="1669200"/>
          </a:xfrm>
          <a:prstGeom prst="straightConnector1">
            <a:avLst/>
          </a:prstGeom>
          <a:noFill/>
          <a:ln w="762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96" name="Google Shape;196;p26"/>
          <p:cNvSpPr txBox="1"/>
          <p:nvPr/>
        </p:nvSpPr>
        <p:spPr>
          <a:xfrm>
            <a:off x="687225" y="4078650"/>
            <a:ext cx="28980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Small Rotation 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→ Similar Interpolation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97" name="Google Shape;197;p26"/>
          <p:cNvSpPr txBox="1"/>
          <p:nvPr/>
        </p:nvSpPr>
        <p:spPr>
          <a:xfrm>
            <a:off x="5199150" y="4078650"/>
            <a:ext cx="28980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Large Rotation 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→ Different Interpolation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20" name="Audio 19">
            <a:extLst>
              <a:ext uri="{FF2B5EF4-FFF2-40B4-BE49-F238E27FC236}">
                <a16:creationId xmlns:a16="http://schemas.microsoft.com/office/drawing/2014/main" id="{6F5C18D6-A9E0-A310-0B73-6AC5599FCF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02"/>
    </mc:Choice>
    <mc:Fallback>
      <p:transition spd="slow" advTm="378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questions and challenges</a:t>
            </a:r>
            <a:endParaRPr/>
          </a:p>
        </p:txBody>
      </p:sp>
      <p:sp>
        <p:nvSpPr>
          <p:cNvPr id="203" name="Google Shape;203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Optimization Network with l</a:t>
            </a:r>
            <a:r>
              <a:rPr lang="en" baseline="-25000"/>
              <a:t>max</a:t>
            </a:r>
            <a:r>
              <a:rPr lang="en"/>
              <a:t>= 1  is much more challenging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</a:t>
            </a:r>
            <a:r>
              <a:rPr lang="en" baseline="-25000"/>
              <a:t>max</a:t>
            </a:r>
            <a:r>
              <a:rPr lang="en"/>
              <a:t>= 1   → 5000 epochs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</a:t>
            </a:r>
            <a:r>
              <a:rPr lang="en" baseline="-25000"/>
              <a:t>max</a:t>
            </a:r>
            <a:r>
              <a:rPr lang="en"/>
              <a:t>= 2   → 200 epochs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it possible to define a nice interpolation for l</a:t>
            </a:r>
            <a:r>
              <a:rPr lang="en" baseline="-25000"/>
              <a:t>max</a:t>
            </a:r>
            <a:r>
              <a:rPr lang="en"/>
              <a:t>&gt; 1?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Transformation from shape to spherical harmonics is lossy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Using Tensor-Field to preserve quality?</a:t>
            </a:r>
            <a:endParaRPr/>
          </a:p>
        </p:txBody>
      </p:sp>
      <p:pic>
        <p:nvPicPr>
          <p:cNvPr id="31" name="Audio 30">
            <a:extLst>
              <a:ext uri="{FF2B5EF4-FFF2-40B4-BE49-F238E27FC236}">
                <a16:creationId xmlns:a16="http://schemas.microsoft.com/office/drawing/2014/main" id="{80284BA7-5565-572C-B684-BA82AAFA08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33"/>
    </mc:Choice>
    <mc:Fallback>
      <p:transition spd="slow" advTm="35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Watching!</a:t>
            </a:r>
            <a:endParaRPr/>
          </a:p>
        </p:txBody>
      </p:sp>
      <p:pic>
        <p:nvPicPr>
          <p:cNvPr id="209" name="Google Shape;20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526150"/>
            <a:ext cx="8839200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445375"/>
            <a:ext cx="8839200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8"/>
          <p:cNvPicPr preferRelativeResize="0"/>
          <p:nvPr/>
        </p:nvPicPr>
        <p:blipFill rotWithShape="1">
          <a:blip r:embed="rId6">
            <a:alphaModFix/>
          </a:blip>
          <a:srcRect l="3126" t="42083" r="83957" b="36590"/>
          <a:stretch/>
        </p:blipFill>
        <p:spPr>
          <a:xfrm>
            <a:off x="200950" y="2025400"/>
            <a:ext cx="1047324" cy="129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8"/>
          <p:cNvPicPr preferRelativeResize="0"/>
          <p:nvPr/>
        </p:nvPicPr>
        <p:blipFill rotWithShape="1">
          <a:blip r:embed="rId6">
            <a:alphaModFix/>
          </a:blip>
          <a:srcRect l="3126" t="42083" r="83957" b="36590"/>
          <a:stretch/>
        </p:blipFill>
        <p:spPr>
          <a:xfrm>
            <a:off x="8020475" y="2025400"/>
            <a:ext cx="1047324" cy="129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extLst>
              <a:ext uri="{FF2B5EF4-FFF2-40B4-BE49-F238E27FC236}">
                <a16:creationId xmlns:a16="http://schemas.microsoft.com/office/drawing/2014/main" id="{4282F6DD-49B4-D2C1-87BF-88B1613DC5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0"/>
    </mc:Choice>
    <mc:Fallback>
      <p:transition spd="slow" advTm="5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Results: Interpolation (l = 1)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9"/>
          <p:cNvSpPr/>
          <p:nvPr/>
        </p:nvSpPr>
        <p:spPr>
          <a:xfrm>
            <a:off x="1652225" y="1602200"/>
            <a:ext cx="1814700" cy="1814700"/>
          </a:xfrm>
          <a:prstGeom prst="flowChartConnec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219" name="Google Shape;219;p29"/>
          <p:cNvCxnSpPr/>
          <p:nvPr/>
        </p:nvCxnSpPr>
        <p:spPr>
          <a:xfrm rot="10800000" flipH="1">
            <a:off x="2559522" y="1867879"/>
            <a:ext cx="641700" cy="657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" name="Google Shape;220;p29"/>
          <p:cNvCxnSpPr>
            <a:endCxn id="218" idx="6"/>
          </p:cNvCxnSpPr>
          <p:nvPr/>
        </p:nvCxnSpPr>
        <p:spPr>
          <a:xfrm rot="10800000" flipH="1">
            <a:off x="2559425" y="2509550"/>
            <a:ext cx="907500" cy="15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" name="Google Shape;221;p29"/>
          <p:cNvCxnSpPr>
            <a:stCxn id="218" idx="7"/>
            <a:endCxn id="218" idx="6"/>
          </p:cNvCxnSpPr>
          <p:nvPr/>
        </p:nvCxnSpPr>
        <p:spPr>
          <a:xfrm>
            <a:off x="3201168" y="1867957"/>
            <a:ext cx="265800" cy="641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22" name="Google Shape;222;p29"/>
          <p:cNvSpPr/>
          <p:nvPr/>
        </p:nvSpPr>
        <p:spPr>
          <a:xfrm>
            <a:off x="5386025" y="1602200"/>
            <a:ext cx="1814700" cy="1814700"/>
          </a:xfrm>
          <a:prstGeom prst="flowChartConnec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223" name="Google Shape;223;p29"/>
          <p:cNvCxnSpPr/>
          <p:nvPr/>
        </p:nvCxnSpPr>
        <p:spPr>
          <a:xfrm rot="10800000" flipH="1">
            <a:off x="6293322" y="1867879"/>
            <a:ext cx="641700" cy="657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" name="Google Shape;224;p29"/>
          <p:cNvCxnSpPr>
            <a:endCxn id="222" idx="4"/>
          </p:cNvCxnSpPr>
          <p:nvPr/>
        </p:nvCxnSpPr>
        <p:spPr>
          <a:xfrm>
            <a:off x="6293075" y="2524700"/>
            <a:ext cx="300" cy="892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" name="Google Shape;225;p29"/>
          <p:cNvCxnSpPr>
            <a:stCxn id="222" idx="7"/>
            <a:endCxn id="222" idx="4"/>
          </p:cNvCxnSpPr>
          <p:nvPr/>
        </p:nvCxnSpPr>
        <p:spPr>
          <a:xfrm flipH="1">
            <a:off x="6293268" y="1867957"/>
            <a:ext cx="641700" cy="1548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26" name="Google Shape;226;p29"/>
          <p:cNvSpPr txBox="1"/>
          <p:nvPr/>
        </p:nvSpPr>
        <p:spPr>
          <a:xfrm>
            <a:off x="540700" y="3669525"/>
            <a:ext cx="8406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In small rotations, linear interpolation is almost the same as equivariant interpolation</a:t>
            </a:r>
            <a:endParaRPr sz="16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and Future work</a:t>
            </a:r>
            <a:endParaRPr/>
          </a:p>
        </p:txBody>
      </p:sp>
      <p:sp>
        <p:nvSpPr>
          <p:cNvPr id="232" name="Google Shape;232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Using fixed l_max is limiting the quality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Maybe we could use Tensor Field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didn’t show the generalization (did we?) (we didn’t use the information bottleneck of auto encoders (did we?)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Schoolbook"/>
                <a:ea typeface="Century Schoolbook"/>
                <a:cs typeface="Century Schoolbook"/>
                <a:sym typeface="Century Schoolbook"/>
              </a:rPr>
              <a:t>Motivation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4100" y="672463"/>
            <a:ext cx="2692633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6">
            <a:alphaModFix/>
          </a:blip>
          <a:srcRect l="52088" t="34377" r="2613" b="36589"/>
          <a:stretch/>
        </p:blipFill>
        <p:spPr>
          <a:xfrm>
            <a:off x="886750" y="1206150"/>
            <a:ext cx="3294150" cy="1583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6">
            <a:alphaModFix/>
          </a:blip>
          <a:srcRect l="3127" t="34377" r="48011" b="36589"/>
          <a:stretch/>
        </p:blipFill>
        <p:spPr>
          <a:xfrm>
            <a:off x="886750" y="2629685"/>
            <a:ext cx="3962226" cy="176569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941275" y="41910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entury Schoolbook"/>
                <a:ea typeface="Century Schoolbook"/>
                <a:cs typeface="Century Schoolbook"/>
                <a:sym typeface="Century Schoolbook"/>
              </a:rPr>
              <a:t>https://3dmodelsworld.com/downloads/rock-pack-pbr-3d-model/</a:t>
            </a:r>
            <a:endParaRPr sz="100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314600" y="4585875"/>
            <a:ext cx="2037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entury Schoolbook"/>
                <a:ea typeface="Century Schoolbook"/>
                <a:cs typeface="Century Schoolbook"/>
                <a:sym typeface="Century Schoolbook"/>
              </a:rPr>
              <a:t>https://elchun.github.io/lndf/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49A675C1-BE3D-160A-9A0E-0E9FAB272B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56"/>
    </mc:Choice>
    <mc:Fallback>
      <p:transition spd="slow" advTm="31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Formulation</a:t>
            </a:r>
            <a:endParaRPr/>
          </a:p>
        </p:txBody>
      </p:sp>
      <p:pic>
        <p:nvPicPr>
          <p:cNvPr id="238" name="Google Shape;238;p31"/>
          <p:cNvPicPr preferRelativeResize="0"/>
          <p:nvPr/>
        </p:nvPicPr>
        <p:blipFill rotWithShape="1">
          <a:blip r:embed="rId3">
            <a:alphaModFix/>
          </a:blip>
          <a:srcRect l="5433" r="7776"/>
          <a:stretch/>
        </p:blipFill>
        <p:spPr>
          <a:xfrm>
            <a:off x="311700" y="924850"/>
            <a:ext cx="2083525" cy="208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1"/>
          <p:cNvPicPr preferRelativeResize="0"/>
          <p:nvPr/>
        </p:nvPicPr>
        <p:blipFill rotWithShape="1">
          <a:blip r:embed="rId4">
            <a:alphaModFix/>
          </a:blip>
          <a:srcRect l="9359" r="13924"/>
          <a:stretch/>
        </p:blipFill>
        <p:spPr>
          <a:xfrm>
            <a:off x="6849300" y="445025"/>
            <a:ext cx="2214050" cy="28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1"/>
          <p:cNvPicPr preferRelativeResize="0"/>
          <p:nvPr/>
        </p:nvPicPr>
        <p:blipFill rotWithShape="1">
          <a:blip r:embed="rId5">
            <a:alphaModFix/>
          </a:blip>
          <a:srcRect l="11426"/>
          <a:stretch/>
        </p:blipFill>
        <p:spPr>
          <a:xfrm rot="-989099">
            <a:off x="1930888" y="2661600"/>
            <a:ext cx="1578425" cy="20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87740" y="3009225"/>
            <a:ext cx="1541773" cy="20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1"/>
          <p:cNvPicPr preferRelativeResize="0"/>
          <p:nvPr/>
        </p:nvPicPr>
        <p:blipFill rotWithShape="1">
          <a:blip r:embed="rId7">
            <a:alphaModFix/>
          </a:blip>
          <a:srcRect l="-8814" t="14829" r="-6406" b="10498"/>
          <a:stretch/>
        </p:blipFill>
        <p:spPr>
          <a:xfrm rot="5399979">
            <a:off x="4955803" y="2727563"/>
            <a:ext cx="2376269" cy="187672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1"/>
          <p:cNvSpPr/>
          <p:nvPr/>
        </p:nvSpPr>
        <p:spPr>
          <a:xfrm rot="-2312005">
            <a:off x="6382240" y="1852770"/>
            <a:ext cx="615920" cy="48595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44" name="Google Shape;244;p31"/>
          <p:cNvSpPr/>
          <p:nvPr/>
        </p:nvSpPr>
        <p:spPr>
          <a:xfrm rot="-829781">
            <a:off x="4932208" y="2653974"/>
            <a:ext cx="746748" cy="48597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45" name="Google Shape;245;p31"/>
          <p:cNvSpPr/>
          <p:nvPr/>
        </p:nvSpPr>
        <p:spPr>
          <a:xfrm rot="396508">
            <a:off x="3478465" y="2711240"/>
            <a:ext cx="643878" cy="48594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46" name="Google Shape;246;p31"/>
          <p:cNvSpPr/>
          <p:nvPr/>
        </p:nvSpPr>
        <p:spPr>
          <a:xfrm rot="2698713">
            <a:off x="2309588" y="2262205"/>
            <a:ext cx="566605" cy="4857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47" name="Google Shape;247;p31"/>
          <p:cNvSpPr txBox="1"/>
          <p:nvPr/>
        </p:nvSpPr>
        <p:spPr>
          <a:xfrm>
            <a:off x="260475" y="2672125"/>
            <a:ext cx="10446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Initial State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48" name="Google Shape;248;p31"/>
          <p:cNvSpPr txBox="1"/>
          <p:nvPr/>
        </p:nvSpPr>
        <p:spPr>
          <a:xfrm>
            <a:off x="8139625" y="2959025"/>
            <a:ext cx="10446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Final State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49" name="Google Shape;249;p31"/>
          <p:cNvSpPr txBox="1"/>
          <p:nvPr/>
        </p:nvSpPr>
        <p:spPr>
          <a:xfrm>
            <a:off x="3148175" y="2249050"/>
            <a:ext cx="25296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Desired Interpolation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Formulation</a:t>
            </a:r>
            <a:endParaRPr/>
          </a:p>
        </p:txBody>
      </p:sp>
      <p:pic>
        <p:nvPicPr>
          <p:cNvPr id="255" name="Google Shape;255;p32"/>
          <p:cNvPicPr preferRelativeResize="0"/>
          <p:nvPr/>
        </p:nvPicPr>
        <p:blipFill rotWithShape="1">
          <a:blip r:embed="rId3">
            <a:alphaModFix/>
          </a:blip>
          <a:srcRect l="5433" r="7776"/>
          <a:stretch/>
        </p:blipFill>
        <p:spPr>
          <a:xfrm>
            <a:off x="189675" y="1779700"/>
            <a:ext cx="2218775" cy="221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2"/>
          <p:cNvPicPr preferRelativeResize="0"/>
          <p:nvPr/>
        </p:nvPicPr>
        <p:blipFill rotWithShape="1">
          <a:blip r:embed="rId4">
            <a:alphaModFix/>
          </a:blip>
          <a:srcRect l="9359" r="13924"/>
          <a:stretch/>
        </p:blipFill>
        <p:spPr>
          <a:xfrm>
            <a:off x="6630425" y="813449"/>
            <a:ext cx="2464400" cy="318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0900" y="1652229"/>
            <a:ext cx="1784589" cy="2325023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2"/>
          <p:cNvSpPr/>
          <p:nvPr/>
        </p:nvSpPr>
        <p:spPr>
          <a:xfrm rot="-1338">
            <a:off x="2719279" y="2571901"/>
            <a:ext cx="771000" cy="4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260475" y="4133950"/>
            <a:ext cx="16485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Initial State</a:t>
            </a:r>
            <a:endParaRPr sz="20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60" name="Google Shape;260;p32"/>
          <p:cNvSpPr txBox="1"/>
          <p:nvPr/>
        </p:nvSpPr>
        <p:spPr>
          <a:xfrm>
            <a:off x="7152750" y="4133950"/>
            <a:ext cx="16020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Final State</a:t>
            </a:r>
            <a:endParaRPr sz="20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61" name="Google Shape;261;p32"/>
          <p:cNvSpPr txBox="1"/>
          <p:nvPr/>
        </p:nvSpPr>
        <p:spPr>
          <a:xfrm>
            <a:off x="1839975" y="1428163"/>
            <a:ext cx="2529600" cy="10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Rotation </a:t>
            </a:r>
            <a:endParaRPr sz="20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+</a:t>
            </a:r>
            <a:endParaRPr sz="20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Interpolation</a:t>
            </a:r>
            <a:endParaRPr sz="20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62" name="Google Shape;262;p32"/>
          <p:cNvSpPr/>
          <p:nvPr/>
        </p:nvSpPr>
        <p:spPr>
          <a:xfrm rot="-1338">
            <a:off x="5934029" y="2571901"/>
            <a:ext cx="771000" cy="4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63" name="Google Shape;263;p32"/>
          <p:cNvSpPr txBox="1"/>
          <p:nvPr/>
        </p:nvSpPr>
        <p:spPr>
          <a:xfrm>
            <a:off x="3222500" y="4133950"/>
            <a:ext cx="28014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Desired Interpolation</a:t>
            </a:r>
            <a:endParaRPr sz="20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Formulation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5">
            <a:alphaModFix/>
          </a:blip>
          <a:srcRect l="5433" r="7776"/>
          <a:stretch/>
        </p:blipFill>
        <p:spPr>
          <a:xfrm>
            <a:off x="110050" y="2571750"/>
            <a:ext cx="2083525" cy="208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6">
            <a:alphaModFix/>
          </a:blip>
          <a:srcRect l="9359" r="13924"/>
          <a:stretch/>
        </p:blipFill>
        <p:spPr>
          <a:xfrm>
            <a:off x="6929950" y="2007625"/>
            <a:ext cx="2214050" cy="28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7">
            <a:alphaModFix/>
          </a:blip>
          <a:srcRect l="11426"/>
          <a:stretch/>
        </p:blipFill>
        <p:spPr>
          <a:xfrm rot="-989099">
            <a:off x="1920350" y="1241375"/>
            <a:ext cx="1578425" cy="20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51315" y="879775"/>
            <a:ext cx="1541773" cy="20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 rotWithShape="1">
          <a:blip r:embed="rId9">
            <a:alphaModFix/>
          </a:blip>
          <a:srcRect l="1563" t="-4958" r="12043" b="10503"/>
          <a:stretch/>
        </p:blipFill>
        <p:spPr>
          <a:xfrm rot="2301872">
            <a:off x="5554650" y="697100"/>
            <a:ext cx="1781649" cy="23740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/>
          <p:nvPr/>
        </p:nvSpPr>
        <p:spPr>
          <a:xfrm rot="-2311163">
            <a:off x="2098776" y="3310944"/>
            <a:ext cx="669097" cy="48595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79" name="Google Shape;79;p15"/>
          <p:cNvSpPr/>
          <p:nvPr/>
        </p:nvSpPr>
        <p:spPr>
          <a:xfrm rot="-375073">
            <a:off x="3425163" y="2711329"/>
            <a:ext cx="746639" cy="48587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80" name="Google Shape;80;p15"/>
          <p:cNvSpPr/>
          <p:nvPr/>
        </p:nvSpPr>
        <p:spPr>
          <a:xfrm rot="819648">
            <a:off x="5058616" y="2711285"/>
            <a:ext cx="644019" cy="48597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81" name="Google Shape;81;p15"/>
          <p:cNvSpPr/>
          <p:nvPr/>
        </p:nvSpPr>
        <p:spPr>
          <a:xfrm rot="2257334">
            <a:off x="6497915" y="3359978"/>
            <a:ext cx="566629" cy="48574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311700" y="4155875"/>
            <a:ext cx="10446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Initial State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8278275" y="4307825"/>
            <a:ext cx="1044600" cy="3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Final State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3362575" y="3266425"/>
            <a:ext cx="25296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Desired Interpolation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3D4042C3-5C2C-0400-1687-B62CABA72C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04"/>
    </mc:Choice>
    <mc:Fallback>
      <p:transition spd="slow" advTm="247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Schoolbook"/>
                <a:ea typeface="Century Schoolbook"/>
                <a:cs typeface="Century Schoolbook"/>
                <a:sym typeface="Century Schoolbook"/>
              </a:rPr>
              <a:t>Problem Formulation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entury Schoolbook"/>
              <a:buChar char="-"/>
            </a:pPr>
            <a:r>
              <a:rPr lang="en"/>
              <a:t>Learning a rich latent representation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Equivariant models: only learn the shape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entury Schoolbook"/>
              <a:buChar char="-"/>
            </a:pPr>
            <a:r>
              <a:rPr lang="en"/>
              <a:t>Interpolating between objects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entury Schoolbook"/>
              <a:buChar char="-"/>
            </a:pPr>
            <a:r>
              <a:rPr lang="en"/>
              <a:t>Rotation and changing the shape should be independent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 l="87351"/>
          <a:stretch/>
        </p:blipFill>
        <p:spPr>
          <a:xfrm>
            <a:off x="2185150" y="2849500"/>
            <a:ext cx="1118000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3">
            <a:alphaModFix/>
          </a:blip>
          <a:srcRect l="87351"/>
          <a:stretch/>
        </p:blipFill>
        <p:spPr>
          <a:xfrm rot="3007626">
            <a:off x="5853724" y="2925701"/>
            <a:ext cx="1118000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6138" y="3382900"/>
            <a:ext cx="1076325" cy="12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4298425" y="4475475"/>
            <a:ext cx="667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???</a:t>
            </a:r>
            <a:endParaRPr sz="18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3322350" y="3942150"/>
            <a:ext cx="454800" cy="192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A9B7C6"/>
              </a:highlight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5227350" y="3942150"/>
            <a:ext cx="454800" cy="192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A9B7C6"/>
              </a:highlight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Schoolbook"/>
                <a:ea typeface="Century Schoolbook"/>
                <a:cs typeface="Century Schoolbook"/>
                <a:sym typeface="Century Schoolbook"/>
              </a:rPr>
              <a:t>Methodology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Method: Spherical Harmonics for 3D Shapes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3975" y="1096850"/>
            <a:ext cx="7456026" cy="3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Audio 6">
            <a:extLst>
              <a:ext uri="{FF2B5EF4-FFF2-40B4-BE49-F238E27FC236}">
                <a16:creationId xmlns:a16="http://schemas.microsoft.com/office/drawing/2014/main" id="{39AAA57B-D982-ACB2-2773-80B981961C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54"/>
    </mc:Choice>
    <mc:Fallback>
      <p:transition spd="slow" advTm="18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Method: Equivariant Autoencoder</a:t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0213" y="1099950"/>
            <a:ext cx="7683573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Audio 22">
            <a:extLst>
              <a:ext uri="{FF2B5EF4-FFF2-40B4-BE49-F238E27FC236}">
                <a16:creationId xmlns:a16="http://schemas.microsoft.com/office/drawing/2014/main" id="{5DCAA4D0-5931-805C-8914-07A0405ACD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384"/>
    </mc:Choice>
    <mc:Fallback>
      <p:transition spd="slow" advTm="32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Method: Equivariant Autoencoder</a:t>
            </a:r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body" idx="1"/>
          </p:nvPr>
        </p:nvSpPr>
        <p:spPr>
          <a:xfrm>
            <a:off x="714554" y="1596769"/>
            <a:ext cx="7562700" cy="30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050" y="1544025"/>
            <a:ext cx="3898177" cy="719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11793" y="2945336"/>
            <a:ext cx="5168205" cy="82221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/>
        </p:nvSpPr>
        <p:spPr>
          <a:xfrm>
            <a:off x="1027737" y="2263463"/>
            <a:ext cx="325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Convolution lives in the SO(3) space</a:t>
            </a:r>
            <a:endParaRPr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3117843" y="3940799"/>
            <a:ext cx="275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SO(3) Activation: Reducing l</a:t>
            </a:r>
            <a:r>
              <a:rPr lang="en" baseline="-2500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max</a:t>
            </a:r>
            <a:endParaRPr baseline="-25000"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086761" y="1595170"/>
            <a:ext cx="3024574" cy="719438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/>
        </p:nvSpPr>
        <p:spPr>
          <a:xfrm>
            <a:off x="5200737" y="2263467"/>
            <a:ext cx="291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Linear Layer: Increase Channels</a:t>
            </a:r>
            <a:endParaRPr>
              <a:solidFill>
                <a:schemeClr val="dk2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5D9474FB-1555-F215-A446-A58E14B1BC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05"/>
    </mc:Choice>
    <mc:Fallback>
      <p:transition spd="slow" advTm="32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Method: Loss Function</a:t>
            </a:r>
            <a:endParaRPr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863" y="1701675"/>
            <a:ext cx="7708283" cy="163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38000" y="4025375"/>
            <a:ext cx="454925" cy="66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2196988" y="4075525"/>
            <a:ext cx="4491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i="1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</a:t>
            </a:r>
            <a:r>
              <a:rPr lang="en" sz="34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= Huber Loss</a:t>
            </a:r>
            <a:endParaRPr sz="34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1892700" y="3275425"/>
            <a:ext cx="72513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i="1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</a:t>
            </a:r>
            <a:r>
              <a:rPr lang="en" sz="3500" i="1" baseline="-250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</a:t>
            </a:r>
            <a:r>
              <a:rPr lang="en" sz="3500" i="1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(X) </a:t>
            </a:r>
            <a:r>
              <a:rPr lang="en" sz="35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in Euclidean Space</a:t>
            </a:r>
            <a:endParaRPr sz="35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21" name="Audio 20">
            <a:extLst>
              <a:ext uri="{FF2B5EF4-FFF2-40B4-BE49-F238E27FC236}">
                <a16:creationId xmlns:a16="http://schemas.microsoft.com/office/drawing/2014/main" id="{EC86AEE7-8316-FC7E-5FDF-0B01D99417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85"/>
    </mc:Choice>
    <mc:Fallback>
      <p:transition spd="slow" advTm="16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599</Words>
  <Application>Microsoft Macintosh PowerPoint</Application>
  <PresentationFormat>On-screen Show (16:9)</PresentationFormat>
  <Paragraphs>132</Paragraphs>
  <Slides>21</Slides>
  <Notes>21</Notes>
  <HiddenSlides>6</HiddenSlides>
  <MMClips>14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Century Schoolbook</vt:lpstr>
      <vt:lpstr>Arial</vt:lpstr>
      <vt:lpstr>Simple Light</vt:lpstr>
      <vt:lpstr>Novel Shape Generation with SO(3)-Equivariant Auto-Encoders</vt:lpstr>
      <vt:lpstr>Motivation</vt:lpstr>
      <vt:lpstr>Problem Formulation</vt:lpstr>
      <vt:lpstr>Problem Formulation</vt:lpstr>
      <vt:lpstr>Methodology</vt:lpstr>
      <vt:lpstr>Method: Spherical Harmonics for 3D Shapes</vt:lpstr>
      <vt:lpstr>Method: Equivariant Autoencoder</vt:lpstr>
      <vt:lpstr>Method: Equivariant Autoencoder</vt:lpstr>
      <vt:lpstr>Method: Loss Function</vt:lpstr>
      <vt:lpstr>Method: Interpolation</vt:lpstr>
      <vt:lpstr>Results</vt:lpstr>
      <vt:lpstr>Results: Reconstruction</vt:lpstr>
      <vt:lpstr>Results: Interpolation (the curse of l &gt; 1) </vt:lpstr>
      <vt:lpstr>Results: Interpolation (l = 1)</vt:lpstr>
      <vt:lpstr>Results: Interpolation (l = 1) </vt:lpstr>
      <vt:lpstr>Open questions and challenges</vt:lpstr>
      <vt:lpstr>Thanks for Watching!</vt:lpstr>
      <vt:lpstr>Results: Interpolation (l = 1) </vt:lpstr>
      <vt:lpstr>Limitations and Future work</vt:lpstr>
      <vt:lpstr>Problem Formulation</vt:lpstr>
      <vt:lpstr>Problem Formulation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Novel Shape Generation with SO(3)-Equivariant Auto-Encoders</dc:title>
  <cp:lastModifiedBy>Ethan L Chun</cp:lastModifiedBy>
  <cp:revision>2</cp:revision>
  <dcterms:modified xsi:type="dcterms:W3CDTF">2024-05-10T10:12:34Z</dcterms:modified>
</cp:coreProperties>
</file>